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29" r:id="rId4"/>
    <p:sldMasterId id="2147483930" r:id="rId5"/>
    <p:sldMasterId id="2147483928" r:id="rId6"/>
    <p:sldMasterId id="2147483929" r:id="rId7"/>
    <p:sldMasterId id="2147483968" r:id="rId8"/>
  </p:sldMasterIdLst>
  <p:notesMasterIdLst>
    <p:notesMasterId r:id="rId19"/>
  </p:notesMasterIdLst>
  <p:handoutMasterIdLst>
    <p:handoutMasterId r:id="rId20"/>
  </p:handoutMasterIdLst>
  <p:sldIdLst>
    <p:sldId id="467" r:id="rId9"/>
    <p:sldId id="650" r:id="rId10"/>
    <p:sldId id="660" r:id="rId11"/>
    <p:sldId id="661" r:id="rId12"/>
    <p:sldId id="662" r:id="rId13"/>
    <p:sldId id="663" r:id="rId14"/>
    <p:sldId id="664" r:id="rId15"/>
    <p:sldId id="264" r:id="rId16"/>
    <p:sldId id="672" r:id="rId17"/>
    <p:sldId id="659" r:id="rId18"/>
  </p:sldIdLst>
  <p:sldSz cx="12192000" cy="6858000"/>
  <p:notesSz cx="6858000" cy="9144000"/>
  <p:embeddedFontLst>
    <p:embeddedFont>
      <p:font typeface="Arial Black" panose="020B0604020202020204" pitchFamily="34" charset="0"/>
      <p:bold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4D55"/>
    <a:srgbClr val="6CA62C"/>
    <a:srgbClr val="E5E5E5"/>
    <a:srgbClr val="9EBDF9"/>
    <a:srgbClr val="4E6DBB"/>
    <a:srgbClr val="800E14"/>
    <a:srgbClr val="FFB3B6"/>
    <a:srgbClr val="991219"/>
    <a:srgbClr val="8D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60893-A68C-4816-B11F-8BBEE2E5EA2B}" v="10" dt="2025-01-02T20:03:47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9" autoAdjust="0"/>
    <p:restoredTop sz="93836" autoAdjust="0"/>
  </p:normalViewPr>
  <p:slideViewPr>
    <p:cSldViewPr snapToGrid="0">
      <p:cViewPr varScale="1">
        <p:scale>
          <a:sx n="119" d="100"/>
          <a:sy n="119" d="100"/>
        </p:scale>
        <p:origin x="408" y="184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DA283-2AA1-DB42-A3E6-7FCE2A92D2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30624"/>
            <a:ext cx="3047910" cy="6127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7751" y="139550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89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1906976"/>
            <a:ext cx="11036952" cy="4441043"/>
            <a:chOff x="104353" y="1927997"/>
            <a:chExt cx="11036952" cy="44410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104353" y="6149065"/>
              <a:ext cx="11036949" cy="219975"/>
              <a:chOff x="104353" y="6149065"/>
              <a:chExt cx="11036949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104354" y="6149065"/>
                <a:ext cx="10903308" cy="11671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104353" y="6252329"/>
                <a:ext cx="1103694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27997"/>
              <a:ext cx="235679" cy="4375137"/>
              <a:chOff x="10905626" y="1927997"/>
              <a:chExt cx="235679" cy="437513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03357" y="4030266"/>
                <a:ext cx="4322375" cy="1178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21198" y="4083028"/>
                <a:ext cx="4322373" cy="117840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AE9936-C68C-984D-9603-1C7034E7A6FB}"/>
              </a:ext>
            </a:extLst>
          </p:cNvPr>
          <p:cNvSpPr/>
          <p:nvPr userDrawn="1"/>
        </p:nvSpPr>
        <p:spPr>
          <a:xfrm>
            <a:off x="10801273" y="1847141"/>
            <a:ext cx="1390728" cy="11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044B17-CB28-C14B-ACDF-910538591313}"/>
              </a:ext>
            </a:extLst>
          </p:cNvPr>
          <p:cNvSpPr/>
          <p:nvPr userDrawn="1"/>
        </p:nvSpPr>
        <p:spPr>
          <a:xfrm>
            <a:off x="10978030" y="1959742"/>
            <a:ext cx="1213970" cy="118668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6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5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8436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0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0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8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24395"/>
            <a:ext cx="3047910" cy="6133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A118-8B56-7B43-8DA3-D116150E0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8C47D-03BC-DD4D-9C6C-2F4C00B28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D752-701B-F543-BE1C-2F1FB2AE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6679-3393-3943-9874-A42940642A0A}" type="datetimeFigureOut">
              <a:rPr lang="en-US" smtClean="0"/>
              <a:t>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94E29-9613-844F-8CBD-5C8E98A0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1895-8222-DE47-8EFD-A1090882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30576-82B5-7E44-8B38-E3BC5226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24395"/>
            <a:ext cx="3047910" cy="6133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Access Your Required Course Materials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753595"/>
            <a:ext cx="12234041" cy="4102941"/>
            <a:chOff x="0" y="1746499"/>
            <a:chExt cx="12234041" cy="4102941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4" y="1746499"/>
              <a:ext cx="794318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779331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8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Proxima Nova" panose="0200050603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1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29916"/>
            <a:ext cx="2936186" cy="6139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5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0250"/>
            <a:ext cx="2936185" cy="6127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63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5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Making the Most of Your Course Tools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61" Type="http://schemas.openxmlformats.org/officeDocument/2006/relationships/image" Target="../media/image11.emf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Access Your Required Course Materials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  <p:sldLayoutId id="2147483986" r:id="rId15"/>
    <p:sldLayoutId id="21474839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Access Your Required Course Materials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  <p:sldLayoutId id="2147483988" r:id="rId5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8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Making the Most of Your Course Tools</a:t>
            </a:r>
          </a:p>
        </p:txBody>
      </p:sp>
    </p:spTree>
    <p:extLst>
      <p:ext uri="{BB962C8B-B14F-4D97-AF65-F5344CB8AC3E}">
        <p14:creationId xmlns:p14="http://schemas.microsoft.com/office/powerpoint/2010/main" val="6446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s://mhedu.force.com/CXG/s/ContactUs" TargetMode="Externa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heducation.readerShellApp.readAnywhere" TargetMode="External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png"/><Relationship Id="rId5" Type="http://schemas.openxmlformats.org/officeDocument/2006/relationships/hyperlink" Target="https://apps.apple.com/ca/app/readanywhere/id1237370775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92F296A-DED4-EF48-B562-53BBBB32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954" y="2435708"/>
            <a:ext cx="6837047" cy="9755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 panose="02000506030000020004" pitchFamily="2" charset="0"/>
              </a:rPr>
              <a:t>Access Your Required</a:t>
            </a:r>
            <a:br>
              <a:rPr lang="en-US" dirty="0">
                <a:latin typeface="Proxima Nova" panose="02000506030000020004" pitchFamily="2" charset="0"/>
              </a:rPr>
            </a:br>
            <a:r>
              <a:rPr lang="en-US" dirty="0">
                <a:latin typeface="Proxima Nova" panose="02000506030000020004" pitchFamily="2" charset="0"/>
              </a:rPr>
              <a:t>Course Materials</a:t>
            </a:r>
            <a:br>
              <a:rPr lang="en-US" dirty="0">
                <a:latin typeface="Proxima Nova" panose="02000506030000020004" pitchFamily="2" charset="0"/>
              </a:rPr>
            </a:br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0806D0-86DF-6544-A9D9-5730B8172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440" y="3186527"/>
            <a:ext cx="5315066" cy="757943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Registering for Connect® through D2L</a:t>
            </a:r>
          </a:p>
          <a:p>
            <a:r>
              <a:rPr lang="en-US" dirty="0">
                <a:latin typeface="Proxima Nova" panose="02000506030000020004" pitchFamily="2" charset="0"/>
              </a:rPr>
              <a:t>BCIT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54EAC2-E926-0349-B371-1E0C6DEA4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1954" y="4476825"/>
            <a:ext cx="4311973" cy="311531"/>
          </a:xfrm>
        </p:spPr>
        <p:txBody>
          <a:bodyPr/>
          <a:lstStyle/>
          <a:p>
            <a:endParaRPr lang="en-US" dirty="0">
              <a:solidFill>
                <a:srgbClr val="0070C0"/>
              </a:solidFill>
              <a:latin typeface="Proxima Nova" panose="02000506030000020004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AC89B9-37DF-E54E-9039-ED8CE0D4B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1954" y="4849142"/>
            <a:ext cx="3488340" cy="311531"/>
          </a:xfrm>
        </p:spPr>
        <p:txBody>
          <a:bodyPr/>
          <a:lstStyle/>
          <a:p>
            <a:endParaRPr lang="en-US" dirty="0">
              <a:latin typeface="Proxima Nova" panose="02000506030000020004" pitchFamily="2" charset="0"/>
            </a:endParaRPr>
          </a:p>
          <a:p>
            <a:endParaRPr lang="en-US" dirty="0">
              <a:latin typeface="Proxima Nova" panose="02000506030000020004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6C7329-6F9A-34EE-C912-4C67AEF6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" y="1871380"/>
            <a:ext cx="4239548" cy="384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3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E0A308-64A8-204B-93CB-D51701056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82844" y="2712192"/>
            <a:ext cx="2150105" cy="38404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Proxima Nova" panose="02000506030000020004" pitchFamily="2" charset="0"/>
              </a:rPr>
              <a:t>Sunday</a:t>
            </a:r>
          </a:p>
          <a:p>
            <a:pPr marL="0" indent="0">
              <a:buNone/>
            </a:pPr>
            <a:r>
              <a:rPr lang="en-US" dirty="0">
                <a:latin typeface="Proxima Nova" panose="02000506030000020004" pitchFamily="2" charset="0"/>
              </a:rPr>
              <a:t>12 PM – 12 AM</a:t>
            </a:r>
          </a:p>
          <a:p>
            <a:pPr marL="0" indent="0">
              <a:buNone/>
            </a:pPr>
            <a:r>
              <a:rPr lang="en-US" b="1" dirty="0">
                <a:latin typeface="Proxima Nova" panose="02000506030000020004" pitchFamily="2" charset="0"/>
              </a:rPr>
              <a:t>Monday - Thursday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roxima Nova" panose="02000506030000020004" pitchFamily="2" charset="0"/>
              </a:rPr>
              <a:t>24 Hours</a:t>
            </a:r>
          </a:p>
          <a:p>
            <a:pPr marL="0" indent="0">
              <a:buNone/>
            </a:pPr>
            <a:r>
              <a:rPr lang="en-US" b="1" dirty="0">
                <a:latin typeface="Proxima Nova" panose="02000506030000020004" pitchFamily="2" charset="0"/>
              </a:rPr>
              <a:t>Friday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roxima Nova" panose="02000506030000020004" pitchFamily="2" charset="0"/>
              </a:rPr>
              <a:t>12 AM – 9 PM</a:t>
            </a:r>
          </a:p>
          <a:p>
            <a:pPr marL="0" indent="0">
              <a:buNone/>
            </a:pPr>
            <a:r>
              <a:rPr lang="en-US" b="1" dirty="0">
                <a:latin typeface="Proxima Nova" panose="02000506030000020004" pitchFamily="2" charset="0"/>
              </a:rPr>
              <a:t>Saturday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Proxima Nova" panose="02000506030000020004" pitchFamily="2" charset="0"/>
              </a:rPr>
              <a:t>10 AM – 8 PM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51F22-D5A4-1041-BD37-BC2509155DB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582844" y="2197137"/>
            <a:ext cx="2148420" cy="312737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Proxima Nova" panose="02000506030000020004" pitchFamily="2" charset="0"/>
              </a:rPr>
              <a:t>Support</a:t>
            </a:r>
            <a:r>
              <a:rPr lang="en-US" sz="1600" dirty="0">
                <a:solidFill>
                  <a:schemeClr val="tx1"/>
                </a:solidFill>
              </a:rPr>
              <a:t> Hours (ET)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E1BBE1-379A-2545-82A3-AAEA21853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3606" y="4770889"/>
            <a:ext cx="2644467" cy="2408077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Proxima Nova" panose="02000506030000020004" pitchFamily="2" charset="0"/>
              </a:rPr>
              <a:t>We’re here to </a:t>
            </a:r>
            <a:r>
              <a:rPr lang="en-US" dirty="0">
                <a:latin typeface="Proxima Nova" panose="02000506030000020004" pitchFamily="2" charset="0"/>
              </a:rPr>
              <a:t>help. If you need technical help with Connect, get in touch with our experts: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en-US" b="1" dirty="0">
              <a:latin typeface="Proxima Nova" panose="02000506030000020004" pitchFamily="2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Proxima Nova" panose="02000506030000020004" pitchFamily="2" charset="0"/>
              </a:rPr>
              <a:t>Phone: (800) 331 5094 (USA &amp; Canada)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Proxima Nova" panose="02000506030000020004" pitchFamily="2" charset="0"/>
              </a:rPr>
              <a:t>Web: </a:t>
            </a:r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in touch</a:t>
            </a:r>
            <a:endParaRPr lang="en-US" dirty="0">
              <a:solidFill>
                <a:srgbClr val="0070C0"/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3E2E81-3057-2042-BA19-142301E72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463606" y="4247410"/>
            <a:ext cx="1892300" cy="312737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Proxima Nova" panose="02000506030000020004" pitchFamily="2" charset="0"/>
              </a:rPr>
              <a:t>Support</a:t>
            </a:r>
          </a:p>
        </p:txBody>
      </p:sp>
      <p:pic>
        <p:nvPicPr>
          <p:cNvPr id="14" name="Picture 13" descr="Chat Icon">
            <a:extLst>
              <a:ext uri="{FF2B5EF4-FFF2-40B4-BE49-F238E27FC236}">
                <a16:creationId xmlns:a16="http://schemas.microsoft.com/office/drawing/2014/main" id="{43B93522-2B41-A549-BC71-01752968168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154" y="4175136"/>
            <a:ext cx="457284" cy="4572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D55301-4B51-CE40-9E24-07DA9B79F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0775" y="2720616"/>
            <a:ext cx="2671200" cy="123445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Proxima Nova" panose="02000506030000020004" pitchFamily="2" charset="0"/>
              </a:rPr>
              <a:t>If you have any questions or concerns about interacting with our products, please contact your institution’s Accessibility Office.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973E1-7571-6240-86C8-1221FE78E4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63606" y="2197137"/>
            <a:ext cx="1892300" cy="312737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Proxima Nova" panose="02000506030000020004" pitchFamily="2" charset="0"/>
              </a:rPr>
              <a:t>Accessibility</a:t>
            </a:r>
          </a:p>
        </p:txBody>
      </p:sp>
      <p:pic>
        <p:nvPicPr>
          <p:cNvPr id="15" name="Picture 14" descr="Desktop computer with a play button icon.">
            <a:extLst>
              <a:ext uri="{FF2B5EF4-FFF2-40B4-BE49-F238E27FC236}">
                <a16:creationId xmlns:a16="http://schemas.microsoft.com/office/drawing/2014/main" id="{D7B3FB99-A9C0-B147-B8FB-3E2B5C10D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42" y="2163267"/>
            <a:ext cx="457284" cy="380475"/>
          </a:xfrm>
          <a:prstGeom prst="rect">
            <a:avLst/>
          </a:prstGeom>
        </p:spPr>
      </p:pic>
      <p:pic>
        <p:nvPicPr>
          <p:cNvPr id="13" name="Picture 4" descr="CXG Interface shown on a desktop and mobile device.">
            <a:extLst>
              <a:ext uri="{FF2B5EF4-FFF2-40B4-BE49-F238E27FC236}">
                <a16:creationId xmlns:a16="http://schemas.microsoft.com/office/drawing/2014/main" id="{837602E4-BD76-4843-B3A5-CE46086B1F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3504"/>
            <a:ext cx="4530900" cy="2550083"/>
          </a:xfrm>
          <a:prstGeom prst="rect">
            <a:avLst/>
          </a:prstGeom>
          <a:effectLst>
            <a:outerShdw blurRad="660400" sx="94000" sy="94000" algn="t" rotWithShape="0">
              <a:schemeClr val="tx1">
                <a:alpha val="20000"/>
              </a:scheme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56D8EE6-C566-9D44-8DEA-5D6F3C31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72" y="1081180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Accessibility &amp;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D2D4E-0BFE-C34B-A6F7-52D6881EA7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15785" y="258819"/>
            <a:ext cx="2493543" cy="211306"/>
          </a:xfrm>
        </p:spPr>
        <p:txBody>
          <a:bodyPr/>
          <a:lstStyle/>
          <a:p>
            <a:r>
              <a:rPr lang="en-US" dirty="0" err="1">
                <a:latin typeface="Proxima Nova" panose="02000506030000020004" pitchFamily="2" charset="0"/>
              </a:rPr>
              <a:t>MyCanvas</a:t>
            </a:r>
            <a:endParaRPr lang="en-US" dirty="0">
              <a:latin typeface="Proxima Nova" panose="02000506030000020004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74C62E-34A2-7440-B633-D7A980715D9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420978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1B156-E10E-CF41-BAE9-75F1823C0A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35" y="1833626"/>
            <a:ext cx="4972234" cy="4747923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Go to your instructor’s D2L </a:t>
            </a:r>
            <a:r>
              <a:rPr lang="en-US" sz="1400" dirty="0" err="1">
                <a:latin typeface="Proxima Nova" panose="02000506030000020004" pitchFamily="2" charset="0"/>
              </a:rPr>
              <a:t>BrightSpace</a:t>
            </a:r>
            <a:r>
              <a:rPr lang="en-US" sz="1400" dirty="0">
                <a:latin typeface="Proxima Nova" panose="02000506030000020004" pitchFamily="2" charset="0"/>
              </a:rPr>
              <a:t> course and click on the “Content” tab.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In the search bar on the left, type “Connect”.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From the search results, select the “McGraw Hill Connect” external learning tool.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Click “Begin”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Enter your student email and click “BEGIN”.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Proxima Nova" panose="02000506030000020004" pitchFamily="2" charset="0"/>
              </a:rPr>
              <a:t>If you already have a Connect account, enter your password.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Proxima Nova" panose="02000506030000020004" pitchFamily="2" charset="0"/>
              </a:rPr>
              <a:t>If you do not have a Connect account, complete the form, and click “CONTINUE”.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Enter your 20-Digit Connect Access Code. Buy your Access code from Bookstore or start a two-week temporary access. 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Confirm your access to the course material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Proxima Nova" panose="02000506030000020004" pitchFamily="2" charset="0"/>
              </a:rPr>
              <a:t>Congratulations! You have now registered your Connect access. You can click “GO TO CONNECT” to access the resources directly.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5572AD-53C4-5242-B3B3-1283E06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52" y="1170118"/>
            <a:ext cx="3889501" cy="59971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How to Register</a:t>
            </a:r>
          </a:p>
        </p:txBody>
      </p:sp>
      <p:pic>
        <p:nvPicPr>
          <p:cNvPr id="9" name="Graphic 8" descr="McGraw Hill Connect Logo">
            <a:extLst>
              <a:ext uri="{FF2B5EF4-FFF2-40B4-BE49-F238E27FC236}">
                <a16:creationId xmlns:a16="http://schemas.microsoft.com/office/drawing/2014/main" id="{F06E3CCD-EA9A-A14B-ABD0-09211243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935"/>
          <a:stretch/>
        </p:blipFill>
        <p:spPr>
          <a:xfrm>
            <a:off x="10264965" y="150565"/>
            <a:ext cx="1326705" cy="444500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303FAEF-C9BB-9F47-AA4A-D7C106A291F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DB75E9F-5E18-89F3-D650-62A693B6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68" y="688769"/>
            <a:ext cx="5652952" cy="51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2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creenshot showing 4. Click “Begin”">
            <a:extLst>
              <a:ext uri="{FF2B5EF4-FFF2-40B4-BE49-F238E27FC236}">
                <a16:creationId xmlns:a16="http://schemas.microsoft.com/office/drawing/2014/main" id="{14FA925B-5843-C148-B921-05690D924B7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472" y="5375575"/>
            <a:ext cx="2240089" cy="9978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D25E97B-06C4-F349-8920-C291AC724CA5}"/>
              </a:ext>
            </a:extLst>
          </p:cNvPr>
          <p:cNvSpPr/>
          <p:nvPr/>
        </p:nvSpPr>
        <p:spPr>
          <a:xfrm>
            <a:off x="5192472" y="5067798"/>
            <a:ext cx="2240089" cy="276999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4. Click “Begin”</a:t>
            </a:r>
          </a:p>
        </p:txBody>
      </p:sp>
      <p:pic>
        <p:nvPicPr>
          <p:cNvPr id="28" name="Picture 27" descr="Screenshot showing  3. From the search results, select the “McGraw-Hill Connect” external learning tool.&#10;">
            <a:extLst>
              <a:ext uri="{FF2B5EF4-FFF2-40B4-BE49-F238E27FC236}">
                <a16:creationId xmlns:a16="http://schemas.microsoft.com/office/drawing/2014/main" id="{EA785A9D-3746-9F43-95CF-2F5733B0E00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8" y="4884170"/>
            <a:ext cx="3719618" cy="148926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4AFF6A-90A0-6B48-AEDE-BF448783BF21}"/>
              </a:ext>
            </a:extLst>
          </p:cNvPr>
          <p:cNvSpPr/>
          <p:nvPr/>
        </p:nvSpPr>
        <p:spPr>
          <a:xfrm>
            <a:off x="750409" y="4360950"/>
            <a:ext cx="3719618" cy="461665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3. From the search results, select the “McGraw-Hill Connect” external learning tool.</a:t>
            </a:r>
          </a:p>
        </p:txBody>
      </p:sp>
      <p:pic>
        <p:nvPicPr>
          <p:cNvPr id="26" name="Picture 25" descr="Screenshot showing: 2. In the search bar on the left, type “Connect”. &#10;">
            <a:extLst>
              <a:ext uri="{FF2B5EF4-FFF2-40B4-BE49-F238E27FC236}">
                <a16:creationId xmlns:a16="http://schemas.microsoft.com/office/drawing/2014/main" id="{CBB4768F-7225-DB48-819B-822F705D788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92472" y="2122575"/>
            <a:ext cx="2047875" cy="2238375"/>
          </a:xfrm>
          <a:prstGeom prst="rect">
            <a:avLst/>
          </a:prstGeom>
        </p:spPr>
      </p:pic>
      <p:sp>
        <p:nvSpPr>
          <p:cNvPr id="25" name="Rectangle 24" descr="Screenshot showing: 2. In the search bar on the left, type “Connect”. &#10;">
            <a:extLst>
              <a:ext uri="{FF2B5EF4-FFF2-40B4-BE49-F238E27FC236}">
                <a16:creationId xmlns:a16="http://schemas.microsoft.com/office/drawing/2014/main" id="{46FF84A7-EE71-E042-B15A-EC0AF7B1BA7C}"/>
              </a:ext>
            </a:extLst>
          </p:cNvPr>
          <p:cNvSpPr/>
          <p:nvPr/>
        </p:nvSpPr>
        <p:spPr>
          <a:xfrm>
            <a:off x="5192472" y="1590152"/>
            <a:ext cx="2047876" cy="461665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2. In the search bar on the left, type “Connect”. </a:t>
            </a:r>
          </a:p>
        </p:txBody>
      </p:sp>
      <p:pic>
        <p:nvPicPr>
          <p:cNvPr id="15" name="Picture 14" descr="Screenshot showing 1.Go to your instructor’s D2L BrightSpace course and click on the “Content” tab. &#10;">
            <a:extLst>
              <a:ext uri="{FF2B5EF4-FFF2-40B4-BE49-F238E27FC236}">
                <a16:creationId xmlns:a16="http://schemas.microsoft.com/office/drawing/2014/main" id="{508E753E-F813-E941-8130-78515185103B}"/>
              </a:ext>
            </a:extLst>
          </p:cNvPr>
          <p:cNvPicPr/>
          <p:nvPr/>
        </p:nvPicPr>
        <p:blipFill rotWithShape="1">
          <a:blip r:embed="rId5"/>
          <a:srcRect b="25051"/>
          <a:stretch/>
        </p:blipFill>
        <p:spPr>
          <a:xfrm>
            <a:off x="750409" y="2122575"/>
            <a:ext cx="4170045" cy="1306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E61089-9E8E-BA4A-BC3F-61D4EE53EC83}"/>
              </a:ext>
            </a:extLst>
          </p:cNvPr>
          <p:cNvSpPr/>
          <p:nvPr/>
        </p:nvSpPr>
        <p:spPr>
          <a:xfrm>
            <a:off x="750408" y="1592370"/>
            <a:ext cx="4170045" cy="461665"/>
          </a:xfrm>
          <a:prstGeom prst="rect">
            <a:avLst/>
          </a:prstGeom>
          <a:solidFill>
            <a:srgbClr val="E5E5E5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Proxima Nova" panose="02000506030000020004" pitchFamily="2" charset="0"/>
              </a:rPr>
              <a:t>1.Go to your instructor’s D2L </a:t>
            </a:r>
            <a:r>
              <a:rPr lang="en-US" sz="1200" dirty="0" err="1">
                <a:latin typeface="Proxima Nova" panose="02000506030000020004" pitchFamily="2" charset="0"/>
              </a:rPr>
              <a:t>BrightSpace</a:t>
            </a:r>
            <a:r>
              <a:rPr lang="en-US" sz="1200" dirty="0">
                <a:latin typeface="Proxima Nova" panose="02000506030000020004" pitchFamily="2" charset="0"/>
              </a:rPr>
              <a:t> course and click on the “Content” tab.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841922"/>
            <a:ext cx="4192204" cy="74823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17630-6DC1-344B-9CDC-A261D6E4F0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390629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onnect interface showing password input.">
            <a:extLst>
              <a:ext uri="{FF2B5EF4-FFF2-40B4-BE49-F238E27FC236}">
                <a16:creationId xmlns:a16="http://schemas.microsoft.com/office/drawing/2014/main" id="{59C3DEE3-B9EF-A74C-B35F-8DD5F7E34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3" t="10587" r="52234" b="38708"/>
          <a:stretch/>
        </p:blipFill>
        <p:spPr>
          <a:xfrm>
            <a:off x="4865208" y="2980307"/>
            <a:ext cx="3633395" cy="311675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81F909-49A5-5647-9B84-B2F9F75A35FF}"/>
              </a:ext>
            </a:extLst>
          </p:cNvPr>
          <p:cNvSpPr/>
          <p:nvPr/>
        </p:nvSpPr>
        <p:spPr>
          <a:xfrm>
            <a:off x="4865208" y="2173729"/>
            <a:ext cx="363339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6. If you already have a Connect account, enter your password.</a:t>
            </a:r>
          </a:p>
        </p:txBody>
      </p:sp>
      <p:pic>
        <p:nvPicPr>
          <p:cNvPr id="6" name="Picture 5" descr="Connect login interface showing email login. ">
            <a:extLst>
              <a:ext uri="{FF2B5EF4-FFF2-40B4-BE49-F238E27FC236}">
                <a16:creationId xmlns:a16="http://schemas.microsoft.com/office/drawing/2014/main" id="{83104DA3-256A-FF47-A32C-2A67BD198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2" t="10882" r="51892" b="51106"/>
          <a:stretch/>
        </p:blipFill>
        <p:spPr>
          <a:xfrm>
            <a:off x="788715" y="2980307"/>
            <a:ext cx="3528497" cy="233656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256939-D82B-1D46-A993-F9C646B4AA2F}"/>
              </a:ext>
            </a:extLst>
          </p:cNvPr>
          <p:cNvSpPr/>
          <p:nvPr/>
        </p:nvSpPr>
        <p:spPr>
          <a:xfrm>
            <a:off x="788715" y="2173729"/>
            <a:ext cx="352849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5. Enter your student email and click “BEGIN”.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FB4ED-DA2B-0841-82BD-D3C8B104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62055"/>
            <a:ext cx="6353439" cy="74823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</a:t>
            </a:r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Existing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A47F6-22F7-0043-9F7E-B680921971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17630-6DC1-344B-9CDC-A261D6E4F0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278347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nect create account interface.">
            <a:extLst>
              <a:ext uri="{FF2B5EF4-FFF2-40B4-BE49-F238E27FC236}">
                <a16:creationId xmlns:a16="http://schemas.microsoft.com/office/drawing/2014/main" id="{F2EACEE1-EE11-5F46-8282-B03C0BBE4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6" t="12339" r="54152"/>
          <a:stretch/>
        </p:blipFill>
        <p:spPr>
          <a:xfrm>
            <a:off x="4865208" y="1851999"/>
            <a:ext cx="3314567" cy="4441776"/>
          </a:xfrm>
          <a:prstGeom prst="rect">
            <a:avLst/>
          </a:prstGeom>
          <a:effectLst>
            <a:outerShdw blurRad="660400" dist="38100" dir="27000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B80766D-4451-7747-AB67-1F6892E4D7A0}"/>
              </a:ext>
            </a:extLst>
          </p:cNvPr>
          <p:cNvSpPr/>
          <p:nvPr/>
        </p:nvSpPr>
        <p:spPr>
          <a:xfrm>
            <a:off x="788714" y="5370445"/>
            <a:ext cx="352849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5. If you do not have a Connect account, complete the form, and click “CONTINUE”.</a:t>
            </a:r>
          </a:p>
        </p:txBody>
      </p:sp>
      <p:pic>
        <p:nvPicPr>
          <p:cNvPr id="11" name="Picture 10" descr="Interface showing login screen of connect&#10;">
            <a:extLst>
              <a:ext uri="{FF2B5EF4-FFF2-40B4-BE49-F238E27FC236}">
                <a16:creationId xmlns:a16="http://schemas.microsoft.com/office/drawing/2014/main" id="{4598531D-C767-544E-BFB1-F9F5A087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2" t="10882" r="51892" b="51106"/>
          <a:stretch/>
        </p:blipFill>
        <p:spPr>
          <a:xfrm>
            <a:off x="788715" y="2658577"/>
            <a:ext cx="3528497" cy="2336562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CAC72D-92F7-9649-9C24-A50DE81B7C53}"/>
              </a:ext>
            </a:extLst>
          </p:cNvPr>
          <p:cNvSpPr/>
          <p:nvPr/>
        </p:nvSpPr>
        <p:spPr>
          <a:xfrm>
            <a:off x="788715" y="1851999"/>
            <a:ext cx="352849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Proxima Nova" panose="02000506030000020004" pitchFamily="2" charset="0"/>
              </a:rPr>
              <a:t>4. Enter your student email and click “BEGIN”.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C2720-3340-1947-B80D-76406C1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14" y="916116"/>
            <a:ext cx="6409114" cy="748230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</a:t>
            </a:r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New Account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54D9-70D9-A34A-B081-641E64D06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481287-8E13-6E4D-BE84-3682D235E8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</p:spTree>
    <p:extLst>
      <p:ext uri="{BB962C8B-B14F-4D97-AF65-F5344CB8AC3E}">
        <p14:creationId xmlns:p14="http://schemas.microsoft.com/office/powerpoint/2010/main" val="63140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CAC72D-92F7-9649-9C24-A50DE81B7C53}"/>
              </a:ext>
            </a:extLst>
          </p:cNvPr>
          <p:cNvSpPr/>
          <p:nvPr/>
        </p:nvSpPr>
        <p:spPr>
          <a:xfrm>
            <a:off x="788714" y="1724721"/>
            <a:ext cx="6709365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7. Enter your 20-Digit Connect access code, Buy your access code Online, or start a two-week temporary access.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C2720-3340-1947-B80D-76406C1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855202"/>
            <a:ext cx="7336669" cy="748230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– </a:t>
            </a:r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Purchase 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54D9-70D9-A34A-B081-641E64D06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481287-8E13-6E4D-BE84-3682D235E8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F901E-B73C-D72C-341D-CDB745D6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4" y="2492341"/>
            <a:ext cx="7336669" cy="43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nect complete registration page. ">
            <a:extLst>
              <a:ext uri="{FF2B5EF4-FFF2-40B4-BE49-F238E27FC236}">
                <a16:creationId xmlns:a16="http://schemas.microsoft.com/office/drawing/2014/main" id="{3F34EC7B-CD17-0A4C-A3F3-0804336BC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3" t="10795" r="56165" b="43888"/>
          <a:stretch/>
        </p:blipFill>
        <p:spPr>
          <a:xfrm>
            <a:off x="750408" y="4331235"/>
            <a:ext cx="2366016" cy="2058381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43CE4D-513A-EF4E-8415-B30AC409A6CC}"/>
              </a:ext>
            </a:extLst>
          </p:cNvPr>
          <p:cNvSpPr/>
          <p:nvPr/>
        </p:nvSpPr>
        <p:spPr>
          <a:xfrm>
            <a:off x="6364825" y="5037259"/>
            <a:ext cx="215128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9. Click complete registration.</a:t>
            </a:r>
          </a:p>
        </p:txBody>
      </p:sp>
      <p:pic>
        <p:nvPicPr>
          <p:cNvPr id="7" name="Picture 6" descr="Connect access code confirmation page.">
            <a:extLst>
              <a:ext uri="{FF2B5EF4-FFF2-40B4-BE49-F238E27FC236}">
                <a16:creationId xmlns:a16="http://schemas.microsoft.com/office/drawing/2014/main" id="{1FB0D652-F45B-6D49-899E-660F8E1419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5" t="10957" r="53918" b="45100"/>
          <a:stretch/>
        </p:blipFill>
        <p:spPr>
          <a:xfrm>
            <a:off x="3397802" y="1927087"/>
            <a:ext cx="2482821" cy="2010431"/>
          </a:xfrm>
          <a:prstGeom prst="rect">
            <a:avLst/>
          </a:prstGeom>
          <a:effectLst>
            <a:outerShdw blurRad="660400" sx="94000" sy="94000" algn="tl" rotWithShape="0">
              <a:schemeClr val="tx1">
                <a:alpha val="10000"/>
              </a:scheme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CAC72D-92F7-9649-9C24-A50DE81B7C53}"/>
              </a:ext>
            </a:extLst>
          </p:cNvPr>
          <p:cNvSpPr/>
          <p:nvPr/>
        </p:nvSpPr>
        <p:spPr>
          <a:xfrm>
            <a:off x="750408" y="2506250"/>
            <a:ext cx="2151288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8. Confirm your access to the course material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0C2720-3340-1947-B80D-76406C13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855202"/>
            <a:ext cx="5691821" cy="748230"/>
          </a:xfrm>
        </p:spPr>
        <p:txBody>
          <a:bodyPr>
            <a:normAutofit/>
          </a:bodyPr>
          <a:lstStyle/>
          <a:p>
            <a:r>
              <a:rPr lang="en-US" dirty="0">
                <a:latin typeface="Proxima Nova" panose="02000506030000020004" pitchFamily="2" charset="0"/>
              </a:rPr>
              <a:t>How to Register </a:t>
            </a:r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– Final Steps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954D9-70D9-A34A-B081-641E64D06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D2L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481287-8E13-6E4D-BE84-3682D235E8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>
                <a:latin typeface="Proxima Nova" panose="02000506030000020004" pitchFamily="2" charset="0"/>
              </a:rPr>
              <a:t>Access Your Required Course Materials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E9367-7AC8-0F72-9804-3EA88F1406D3}"/>
              </a:ext>
            </a:extLst>
          </p:cNvPr>
          <p:cNvSpPr txBox="1"/>
          <p:nvPr/>
        </p:nvSpPr>
        <p:spPr>
          <a:xfrm>
            <a:off x="4383945" y="2306195"/>
            <a:ext cx="94741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700" b="1" dirty="0"/>
              <a:t>January 5,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D1B78-EAED-206E-98F6-1E642B905FD3}"/>
              </a:ext>
            </a:extLst>
          </p:cNvPr>
          <p:cNvSpPr txBox="1"/>
          <p:nvPr/>
        </p:nvSpPr>
        <p:spPr>
          <a:xfrm>
            <a:off x="2169013" y="4688612"/>
            <a:ext cx="94741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700" b="1" dirty="0"/>
              <a:t>January 5,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78C840-7B32-F12E-19CD-AA52A53DB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503" y="1927087"/>
            <a:ext cx="2991542" cy="2002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2A902F-2F79-869F-079E-F2F0CBF8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568" y="4470067"/>
            <a:ext cx="3075673" cy="20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7CEDB6-E46B-B142-9FD0-C18C0A327B34}"/>
              </a:ext>
            </a:extLst>
          </p:cNvPr>
          <p:cNvSpPr txBox="1">
            <a:spLocks/>
          </p:cNvSpPr>
          <p:nvPr/>
        </p:nvSpPr>
        <p:spPr>
          <a:xfrm>
            <a:off x="11735588" y="6437510"/>
            <a:ext cx="2828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0BFEAB2-FD83-41F2-9787-AD5D1A1760CD}" type="slidenum">
              <a:rPr lang="en-US" sz="1000" smtClean="0">
                <a:solidFill>
                  <a:srgbClr val="373A36"/>
                </a:solidFill>
                <a:latin typeface="Proxima Nova" panose="02000506030000020004" pitchFamily="2" charset="0"/>
              </a:rPr>
              <a:pPr algn="ctr"/>
              <a:t>8</a:t>
            </a:fld>
            <a:endParaRPr lang="en-US" sz="1000" dirty="0">
              <a:solidFill>
                <a:srgbClr val="373A36"/>
              </a:solidFill>
              <a:latin typeface="Proxima Nova" panose="0200050603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F4E16-B5B0-CB4A-91CA-41A4BC840F6C}"/>
              </a:ext>
            </a:extLst>
          </p:cNvPr>
          <p:cNvSpPr txBox="1"/>
          <p:nvPr/>
        </p:nvSpPr>
        <p:spPr>
          <a:xfrm>
            <a:off x="630000" y="6437510"/>
            <a:ext cx="3684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b="1" dirty="0">
                <a:solidFill>
                  <a:srgbClr val="373A36"/>
                </a:solidFill>
                <a:latin typeface="Proxima Nova" panose="02000506030000020004" pitchFamily="2" charset="0"/>
                <a:cs typeface="Arial" panose="020B0604020202020204" pitchFamily="34" charset="0"/>
              </a:rPr>
              <a:t>McGraw Hill | </a:t>
            </a:r>
            <a:r>
              <a:rPr lang="en-US" sz="1000" dirty="0">
                <a:solidFill>
                  <a:srgbClr val="373A36"/>
                </a:solidFill>
                <a:latin typeface="Proxima Nova" panose="02000506030000020004" pitchFamily="2" charset="0"/>
              </a:rPr>
              <a:t>Making the Most of Your Course Tools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56005-41E7-414C-ACCC-F5E71499C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9126" y="6018906"/>
            <a:ext cx="285749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AA7777-652A-444C-B771-CEFD6F740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7573" y="2072857"/>
            <a:ext cx="2857500" cy="3991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93800" sx="52000" sy="5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BC4D4-7A3B-394E-BCF4-348F4F02F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7572" y="6018907"/>
            <a:ext cx="285749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CF686-B467-9445-ACFA-9A1E7470D3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517572" y="2072857"/>
            <a:ext cx="2857499" cy="417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roxima Nova" panose="02000506030000020004" pitchFamily="2" charset="0"/>
              </a:rPr>
              <a:t>Connect Online Access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6DD51-7B22-714B-BA5A-37E8311F3FDE}"/>
              </a:ext>
            </a:extLst>
          </p:cNvPr>
          <p:cNvSpPr txBox="1"/>
          <p:nvPr/>
        </p:nvSpPr>
        <p:spPr>
          <a:xfrm>
            <a:off x="5679494" y="2687892"/>
            <a:ext cx="25336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Proxima Nova" panose="02000506030000020004" pitchFamily="2" charset="0"/>
              </a:rPr>
              <a:t>Available at:</a:t>
            </a:r>
          </a:p>
          <a:p>
            <a:endParaRPr lang="en-CA" sz="1600" dirty="0">
              <a:latin typeface="Proxima Nova" panose="02000506030000020004" pitchFamily="2" charset="0"/>
            </a:endParaRPr>
          </a:p>
          <a:p>
            <a:r>
              <a:rPr lang="en-CA" sz="1600" dirty="0">
                <a:latin typeface="Proxima Nova" panose="02000506030000020004" pitchFamily="2" charset="0"/>
              </a:rPr>
              <a:t>Bookstore: $99.95</a:t>
            </a: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000" dirty="0">
              <a:latin typeface="Proxima Nova" panose="02000506030000020004" pitchFamily="2" charset="0"/>
            </a:endParaRPr>
          </a:p>
          <a:p>
            <a:endParaRPr lang="en-CA" sz="1000" dirty="0">
              <a:latin typeface="Proxima Nova" panose="02000506030000020004" pitchFamily="2" charset="0"/>
            </a:endParaRPr>
          </a:p>
          <a:p>
            <a:endParaRPr lang="en-CA" sz="1000" dirty="0">
              <a:latin typeface="Proxima Nova" panose="02000506030000020004" pitchFamily="2" charset="0"/>
            </a:endParaRPr>
          </a:p>
          <a:p>
            <a:endParaRPr lang="en-CA" sz="1000" dirty="0">
              <a:latin typeface="Proxima Nova" panose="02000506030000020004" pitchFamily="2" charset="0"/>
            </a:endParaRPr>
          </a:p>
          <a:p>
            <a:r>
              <a:rPr lang="en-CA" sz="1000" dirty="0">
                <a:latin typeface="Proxima Nova" panose="02000506030000020004" pitchFamily="2" charset="0"/>
              </a:rPr>
              <a:t>Receive instant access to your eBook, homework and adaptive assignments, and study resources.</a:t>
            </a:r>
          </a:p>
          <a:p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1F8E2-191A-C34F-B2DF-399CDF2E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9124" y="2467947"/>
            <a:ext cx="2857500" cy="3550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93800" sx="52000" sy="52000" algn="ctr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4B0DC-6C6B-174C-BF0A-E27384DF2334}"/>
              </a:ext>
            </a:extLst>
          </p:cNvPr>
          <p:cNvSpPr txBox="1"/>
          <p:nvPr/>
        </p:nvSpPr>
        <p:spPr>
          <a:xfrm>
            <a:off x="2531050" y="3034444"/>
            <a:ext cx="253365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Proxima Nova" panose="02000506030000020004" pitchFamily="2" charset="0"/>
              </a:rPr>
              <a:t>Available at:</a:t>
            </a:r>
          </a:p>
          <a:p>
            <a:endParaRPr lang="en-CA" sz="1600" dirty="0">
              <a:latin typeface="Proxima Nova" panose="02000506030000020004" pitchFamily="2" charset="0"/>
            </a:endParaRPr>
          </a:p>
          <a:p>
            <a:r>
              <a:rPr lang="en-CA" sz="1600" dirty="0">
                <a:latin typeface="Proxima Nova" panose="02000506030000020004" pitchFamily="2" charset="0"/>
              </a:rPr>
              <a:t>Bookstore: $171.95</a:t>
            </a: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endParaRPr lang="en-CA" sz="1600" dirty="0">
              <a:latin typeface="Proxima Nova" panose="02000506030000020004" pitchFamily="2" charset="0"/>
            </a:endParaRPr>
          </a:p>
          <a:p>
            <a:r>
              <a:rPr lang="en-CA" sz="1000" dirty="0">
                <a:latin typeface="Proxima Nova" panose="02000506030000020004" pitchFamily="2" charset="0"/>
              </a:rPr>
              <a:t>You will receive a Connect access card, plus colour, print bound version of the complete text.</a:t>
            </a:r>
            <a:endParaRPr lang="en-US" sz="1000" dirty="0">
              <a:latin typeface="Proxima Nova" panose="02000506030000020004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404CFD-9A44-7E4B-913C-EF79732E45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366974" y="2468141"/>
            <a:ext cx="2857499" cy="439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Proxima Nova" panose="02000506030000020004" pitchFamily="2" charset="0"/>
              </a:rPr>
              <a:t>Print + Connect Package </a:t>
            </a:r>
          </a:p>
        </p:txBody>
      </p:sp>
      <p:pic>
        <p:nvPicPr>
          <p:cNvPr id="7" name="Picture 6" descr="Student with laptop looking confidently at the camera.">
            <a:extLst>
              <a:ext uri="{FF2B5EF4-FFF2-40B4-BE49-F238E27FC236}">
                <a16:creationId xmlns:a16="http://schemas.microsoft.com/office/drawing/2014/main" id="{DD9DAEF2-BEA7-5549-AD78-848E3BF09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67947"/>
            <a:ext cx="2078183" cy="357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9A53D5-91DE-BE40-A6E1-DA39195D999A}"/>
              </a:ext>
            </a:extLst>
          </p:cNvPr>
          <p:cNvSpPr txBox="1"/>
          <p:nvPr/>
        </p:nvSpPr>
        <p:spPr>
          <a:xfrm>
            <a:off x="5517573" y="808854"/>
            <a:ext cx="4577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Proxima Nova" panose="02000506030000020004" pitchFamily="2" charset="0"/>
              </a:rPr>
              <a:t>McGraw Hill offers a variety of purchase options so you can choose the flexible course materials that suit your learning style.</a:t>
            </a:r>
            <a:endParaRPr lang="en-US" sz="1400" dirty="0">
              <a:latin typeface="Proxima Nova" panose="02000506030000020004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158338-E8E1-9147-A22F-CAD06AFA0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" y="879057"/>
            <a:ext cx="3840400" cy="1408238"/>
          </a:xfrm>
        </p:spPr>
        <p:txBody>
          <a:bodyPr anchor="t"/>
          <a:lstStyle/>
          <a:p>
            <a:pPr algn="l" rtl="0" eaLnBrk="1" latinLnBrk="0" hangingPunct="1"/>
            <a:r>
              <a:rPr lang="en-US" sz="4400" b="1" kern="1200" dirty="0">
                <a:solidFill>
                  <a:srgbClr val="E21A23"/>
                </a:solidFill>
                <a:effectLst/>
                <a:latin typeface="Proxima Nova" panose="02000506030000020004" pitchFamily="2" charset="0"/>
                <a:ea typeface="+mn-ea"/>
                <a:cs typeface="+mn-cs"/>
              </a:rPr>
              <a:t>Purchase</a:t>
            </a:r>
            <a:br>
              <a:rPr lang="en-CA" dirty="0"/>
            </a:br>
            <a:r>
              <a:rPr lang="en-US" sz="4400" b="1" kern="1200" dirty="0">
                <a:solidFill>
                  <a:srgbClr val="373A36"/>
                </a:solidFill>
                <a:effectLst/>
                <a:latin typeface="Proxima Nova" panose="02000506030000020004" pitchFamily="2" charset="0"/>
                <a:ea typeface="+mn-ea"/>
                <a:cs typeface="+mn-cs"/>
              </a:rPr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1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1953-26ED-2547-A08D-88A4B81A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477" y="2249990"/>
            <a:ext cx="6338254" cy="555787"/>
          </a:xfrm>
        </p:spPr>
        <p:txBody>
          <a:bodyPr/>
          <a:lstStyle/>
          <a:p>
            <a:r>
              <a:rPr lang="en-US" dirty="0" err="1">
                <a:latin typeface="Proxima Nova" panose="02000506030000020004" pitchFamily="2" charset="0"/>
              </a:rPr>
              <a:t>ReadAnywhere</a:t>
            </a:r>
            <a:r>
              <a:rPr lang="en-US" dirty="0">
                <a:latin typeface="Proxima Nova" panose="02000506030000020004" pitchFamily="2" charset="0"/>
              </a:rPr>
              <a:t> App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E0AFAEF-5E3B-BA41-BE91-293C8144B8E9}"/>
              </a:ext>
            </a:extLst>
          </p:cNvPr>
          <p:cNvSpPr txBox="1">
            <a:spLocks/>
          </p:cNvSpPr>
          <p:nvPr/>
        </p:nvSpPr>
        <p:spPr>
          <a:xfrm>
            <a:off x="4801477" y="2984732"/>
            <a:ext cx="6805222" cy="8851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0" dirty="0">
                <a:latin typeface="Proxima Nova" panose="02000506030000020004" pitchFamily="2" charset="0"/>
              </a:rPr>
              <a:t>The FREE ReadAnywhere App makes it easy to read your Connect eBook on your smartphone or tablet so you can study anywhere, anytime.</a:t>
            </a:r>
          </a:p>
        </p:txBody>
      </p:sp>
      <p:grpSp>
        <p:nvGrpSpPr>
          <p:cNvPr id="5" name="Group 4" descr="Mockup of mobile device showing the McGraw Hill ReadAnywhere App login screen">
            <a:extLst>
              <a:ext uri="{FF2B5EF4-FFF2-40B4-BE49-F238E27FC236}">
                <a16:creationId xmlns:a16="http://schemas.microsoft.com/office/drawing/2014/main" id="{06890D0D-A815-7149-B66A-BAC958C46A09}"/>
              </a:ext>
            </a:extLst>
          </p:cNvPr>
          <p:cNvGrpSpPr/>
          <p:nvPr/>
        </p:nvGrpSpPr>
        <p:grpSpPr>
          <a:xfrm>
            <a:off x="585301" y="1721735"/>
            <a:ext cx="3336788" cy="5136265"/>
            <a:chOff x="1759068" y="1013258"/>
            <a:chExt cx="2421858" cy="3727928"/>
          </a:xfrm>
          <a:effectLst>
            <a:outerShdw blurRad="660400" sx="94000" sy="94000" algn="ctr" rotWithShape="0">
              <a:schemeClr val="tx1">
                <a:alpha val="20000"/>
              </a:schemeClr>
            </a:outerShdw>
          </a:effectLst>
        </p:grpSpPr>
        <p:pic>
          <p:nvPicPr>
            <p:cNvPr id="6" name="Picture 5" descr="A picture containing text, monitor, iPod, cellphone&#10;&#10;Description automatically generated">
              <a:extLst>
                <a:ext uri="{FF2B5EF4-FFF2-40B4-BE49-F238E27FC236}">
                  <a16:creationId xmlns:a16="http://schemas.microsoft.com/office/drawing/2014/main" id="{DA9FDFED-6C39-D444-A066-C5719837D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2841"/>
            <a:stretch/>
          </p:blipFill>
          <p:spPr>
            <a:xfrm>
              <a:off x="1759068" y="1013258"/>
              <a:ext cx="2421858" cy="372792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922DBB-0FC8-0A44-8817-572F433C28FA}"/>
                </a:ext>
              </a:extLst>
            </p:cNvPr>
            <p:cNvSpPr/>
            <p:nvPr/>
          </p:nvSpPr>
          <p:spPr>
            <a:xfrm>
              <a:off x="2012648" y="1228876"/>
              <a:ext cx="319314" cy="125791"/>
            </a:xfrm>
            <a:prstGeom prst="rect">
              <a:avLst/>
            </a:prstGeom>
            <a:solidFill>
              <a:srgbClr val="4A7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229DA2-8C0A-2E48-98C1-94C92BDA2FFE}"/>
              </a:ext>
            </a:extLst>
          </p:cNvPr>
          <p:cNvGrpSpPr/>
          <p:nvPr/>
        </p:nvGrpSpPr>
        <p:grpSpPr>
          <a:xfrm>
            <a:off x="7962390" y="4933209"/>
            <a:ext cx="3024745" cy="633324"/>
            <a:chOff x="934679" y="845843"/>
            <a:chExt cx="3339293" cy="691792"/>
          </a:xfrm>
        </p:grpSpPr>
        <p:pic>
          <p:nvPicPr>
            <p:cNvPr id="8" name="Picture 7" descr="Google Play Store Badge">
              <a:hlinkClick r:id="rId3"/>
              <a:extLst>
                <a:ext uri="{FF2B5EF4-FFF2-40B4-BE49-F238E27FC236}">
                  <a16:creationId xmlns:a16="http://schemas.microsoft.com/office/drawing/2014/main" id="{77CA582B-355C-1949-BAEB-1C8E5363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6843" y="845843"/>
              <a:ext cx="1787129" cy="691792"/>
            </a:xfrm>
            <a:prstGeom prst="rect">
              <a:avLst/>
            </a:prstGeom>
          </p:spPr>
        </p:pic>
        <p:pic>
          <p:nvPicPr>
            <p:cNvPr id="9" name="Graphic 8" descr="Apple App Store Badge">
              <a:hlinkClick r:id="rId5"/>
              <a:extLst>
                <a:ext uri="{FF2B5EF4-FFF2-40B4-BE49-F238E27FC236}">
                  <a16:creationId xmlns:a16="http://schemas.microsoft.com/office/drawing/2014/main" id="{7BA6228E-98B4-144D-83E4-FBAF5508F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679" y="954908"/>
              <a:ext cx="1420986" cy="473662"/>
            </a:xfrm>
            <a:prstGeom prst="rect">
              <a:avLst/>
            </a:prstGeom>
          </p:spPr>
        </p:pic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934B9E3-1B3F-FB42-B316-620C684137C8}"/>
              </a:ext>
            </a:extLst>
          </p:cNvPr>
          <p:cNvSpPr txBox="1">
            <a:spLocks/>
          </p:cNvSpPr>
          <p:nvPr/>
        </p:nvSpPr>
        <p:spPr>
          <a:xfrm>
            <a:off x="4801477" y="3763438"/>
            <a:ext cx="2942211" cy="23191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Complete SmartBook assignments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Listen to your textbook with audio functionality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Sync assignments &amp; notes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b="0" dirty="0">
                <a:latin typeface="Proxima Nova" panose="02000506030000020004" pitchFamily="2" charset="0"/>
              </a:rPr>
              <a:t>Download &amp; read chapters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400" b="0" dirty="0">
              <a:latin typeface="Proxima Nova" panose="02000506030000020004" pitchFamily="2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01F5848-64E5-9344-9359-913BB8C96B39}"/>
              </a:ext>
            </a:extLst>
          </p:cNvPr>
          <p:cNvSpPr txBox="1">
            <a:spLocks/>
          </p:cNvSpPr>
          <p:nvPr/>
        </p:nvSpPr>
        <p:spPr>
          <a:xfrm>
            <a:off x="7879105" y="3740317"/>
            <a:ext cx="2942211" cy="1192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" panose="02000506030000020004" pitchFamily="2" charset="0"/>
              </a:rPr>
              <a:t>Work online or offline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" panose="02000506030000020004" pitchFamily="2" charset="0"/>
              </a:rPr>
              <a:t>Highlight and take notes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latin typeface="Proxima Nova" panose="02000506030000020004" pitchFamily="2" charset="0"/>
              </a:rPr>
              <a:t>Download Now</a:t>
            </a:r>
          </a:p>
        </p:txBody>
      </p:sp>
    </p:spTree>
    <p:extLst>
      <p:ext uri="{BB962C8B-B14F-4D97-AF65-F5344CB8AC3E}">
        <p14:creationId xmlns:p14="http://schemas.microsoft.com/office/powerpoint/2010/main" val="131545666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1_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6f580d-9683-4392-92e5-9f241826da4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63B010E315A4882E8FB7C412663CC" ma:contentTypeVersion="4" ma:contentTypeDescription="Create a new document." ma:contentTypeScope="" ma:versionID="eb1232d35ac6966aa6999c43b7c9593d">
  <xsd:schema xmlns:xsd="http://www.w3.org/2001/XMLSchema" xmlns:xs="http://www.w3.org/2001/XMLSchema" xmlns:p="http://schemas.microsoft.com/office/2006/metadata/properties" xmlns:ns2="8c9c1a03-d13d-4c1c-b99e-a9252cf2f54d" xmlns:ns3="cf6f580d-9683-4392-92e5-9f241826da41" targetNamespace="http://schemas.microsoft.com/office/2006/metadata/properties" ma:root="true" ma:fieldsID="e804a56a3142e60912649417f45ee2b4" ns2:_="" ns3:_="">
    <xsd:import namespace="8c9c1a03-d13d-4c1c-b99e-a9252cf2f54d"/>
    <xsd:import namespace="cf6f580d-9683-4392-92e5-9f241826d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c1a03-d13d-4c1c-b99e-a9252cf2f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f580d-9683-4392-92e5-9f241826da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8c9c1a03-d13d-4c1c-b99e-a9252cf2f54d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cf6f580d-9683-4392-92e5-9f241826da4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2AC2D9-27DC-445E-90F2-2CC896807882}">
  <ds:schemaRefs>
    <ds:schemaRef ds:uri="8c9c1a03-d13d-4c1c-b99e-a9252cf2f54d"/>
    <ds:schemaRef ds:uri="cf6f580d-9683-4392-92e5-9f241826d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3205</TotalTime>
  <Words>616</Words>
  <Application>Microsoft Macintosh PowerPoint</Application>
  <PresentationFormat>Widescreen</PresentationFormat>
  <Paragraphs>101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Proxima Nova</vt:lpstr>
      <vt:lpstr>Calibri</vt:lpstr>
      <vt:lpstr>Arial Black</vt:lpstr>
      <vt:lpstr>Cover Slides</vt:lpstr>
      <vt:lpstr>1_Cover Slides</vt:lpstr>
      <vt:lpstr>Master Slide White Header</vt:lpstr>
      <vt:lpstr>Master Slide Gray Header</vt:lpstr>
      <vt:lpstr>1_Master Slide Gray Header</vt:lpstr>
      <vt:lpstr>Access Your Required Course Materials </vt:lpstr>
      <vt:lpstr>How to Register</vt:lpstr>
      <vt:lpstr>Getting Started</vt:lpstr>
      <vt:lpstr>How to Register – Existing Account</vt:lpstr>
      <vt:lpstr>How to Register – New Account</vt:lpstr>
      <vt:lpstr>How to Register – Purchase Options</vt:lpstr>
      <vt:lpstr>How to Register – Final Steps</vt:lpstr>
      <vt:lpstr>Purchase Options</vt:lpstr>
      <vt:lpstr>ReadAnywhere App</vt:lpstr>
      <vt:lpstr>Accessibility &amp; Support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Your Required Course Materials</dc:title>
  <dc:subject/>
  <dc:creator>Coulter, James</dc:creator>
  <cp:keywords/>
  <dc:description/>
  <cp:lastModifiedBy>Diego Estevez-Vilanova</cp:lastModifiedBy>
  <cp:revision>42</cp:revision>
  <dcterms:created xsi:type="dcterms:W3CDTF">2021-11-23T21:07:18Z</dcterms:created>
  <dcterms:modified xsi:type="dcterms:W3CDTF">2025-01-03T18:08:57Z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0x0101007F363B010E315A4882E8FB7C412663CC</vt:lpwstr>
  </property>
  <property fmtid="{D5CDD505-2E9C-101B-9397-08002B2CF9AE}" pid="3" name="Order">
    <vt:r8>404600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